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9999"/>
    <a:srgbClr val="008000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5F96B-7052-4F8E-8181-B447BB3FF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F70E07-659E-465B-B24F-8DDDD42BA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05A7C-8B1A-43BB-9C80-8A7E3AAFD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F81-D2AA-4C72-A919-680E36253EA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423DB-9522-4BDA-B11C-237BFFF8D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FE28F-5332-4016-9DF3-420443204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0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6CC7D-D2A1-4445-9F1B-B76806AE1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12C888-6D84-4B48-B8FD-7172BDC83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CAC1A-D9CC-4F49-87CD-1EA0CEF05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F81-D2AA-4C72-A919-680E36253EA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2C9E5-1C3E-4F28-AE1E-7495EFF2B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3FD99-82D8-4F3D-BE4F-CCB32B23C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7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0E60A1-0C90-4E44-ACCD-1F7E738C8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A9BEAA-9190-4928-8941-BCBF99E7D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722DD-0CF1-4053-BA81-B02DB242B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F81-D2AA-4C72-A919-680E36253EA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0B769-48A7-473E-9CE5-D07958B0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61540-6EC0-4D50-AD18-367A02DAA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9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5BB11-151E-4AE2-BC53-DEDF74A7E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3A351-B331-41E9-8C54-D42F838F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3C3F1-8F9F-48BD-BADD-95539B878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F81-D2AA-4C72-A919-680E36253EA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B3E09-9B7C-4F58-A5F9-41B602C06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26334-506D-4C80-8C79-2C79E4100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7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4BBD4-CA98-4939-A78D-C60C51F3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187CB0-2E3C-4879-8A6A-B15427529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F9A24-30E9-438C-B71D-70A9E35A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F81-D2AA-4C72-A919-680E36253EA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79C6D-CBDF-47B4-9D0E-05AD75C6A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FED72-4FC1-47A9-ADA7-EFC48C856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3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ABC0A-0D4E-44F9-91E5-922CB487B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C9C7A-760E-4892-8C5D-7D01EA5EF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61683F-A962-439F-8066-B1F3F3019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3FD9A-8000-4FCC-A38E-08DDB51F1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F81-D2AA-4C72-A919-680E36253EA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78FFE-6949-417E-AF5E-94D62A0E7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3971E1-26E2-4048-AF86-73F144711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14C7A-80E5-4149-ADD5-50B8CE68B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75830-BB5C-4804-93FA-31ABEE76F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C6991-616B-4860-9D17-9E398CAE5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8D90A0-A15D-409E-9A79-1EEF4846D4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EC3438-0B33-449E-A5B4-450328E56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A15DEE-0E49-4007-A053-2C48DFB05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F81-D2AA-4C72-A919-680E36253EA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B717CC-821F-4AA5-8BF7-F6ADB5DC4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73267C-0585-496B-ADC1-996B9C8B4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0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0A0AD-5A39-4798-A44F-C354DB05B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83F941-E24E-4F8D-87E9-702E42ED0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F81-D2AA-4C72-A919-680E36253EA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E1F93E-9C37-438C-86DA-C6017E8D4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1DC719-CC9F-4291-B637-318B33822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6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B10C46-5FA0-482B-B05E-D81A19B4A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F81-D2AA-4C72-A919-680E36253EA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7F794E-0E17-4DE0-A374-4C13C043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0A0A6-19A7-4FDF-AB8A-5865059AB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9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5DB32-36F8-411A-AA0C-AC2BA8FFE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17EA0-1C96-4CDE-B1E6-B8A2FE993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8907DD-D854-43AA-BFDD-009D8B904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0B1ED-4F77-40A3-B273-5BFB06404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F81-D2AA-4C72-A919-680E36253EA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B72AA-6AEE-44CE-81EE-64CC7D222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1359E-6E74-4671-B0C1-41799BE08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6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AAEDB-9849-4F63-893E-16EC79A4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1AFFAC-8A80-441C-9AE1-8ACF27B5F7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1B8A7-9291-4B20-BA0E-DD9422968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7E3502-8E9D-4CC3-8770-36CC38B79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F81-D2AA-4C72-A919-680E36253EA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2F042-BB19-403A-88F7-63ED02AFF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D611-9BAD-4C86-843D-7C1A21B8A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4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4C8D98-F279-49DD-85BF-E9FBEFD72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FC2273-68BF-4C02-9476-F1715EFD7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D21B5-770D-4B4C-B2C9-CB6A9F0A1A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04F81-D2AA-4C72-A919-680E36253EAD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5DFC5-F5F1-403E-BE85-E783623C97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6D992-190A-4BD7-A80E-7DFF8B0C4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7EC7-9D70-475D-90CB-51AAFF9A1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3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98974-352A-41F1-99E2-CC29B3CAD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324" y="365125"/>
            <a:ext cx="11035862" cy="927647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Wildfire modeling sensitivity analysis (FFS1) 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700" dirty="0">
                <a:solidFill>
                  <a:schemeClr val="accent1">
                    <a:lumMod val="75000"/>
                  </a:schemeClr>
                </a:solidFill>
              </a:rPr>
              <a:t>Emissions Changes from constant RepBase2/2028OTBa2 fire activity, by State in the contiguous WESTAR-WRAP region, for Events, Acres, Fuel Consumed, and Tons of PM2.5 </a:t>
            </a:r>
            <a:endParaRPr lang="en-US" sz="36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BC50BE-6E1B-4F36-AEB9-C0B3EA33CF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485207"/>
              </p:ext>
            </p:extLst>
          </p:nvPr>
        </p:nvGraphicFramePr>
        <p:xfrm>
          <a:off x="583324" y="1403130"/>
          <a:ext cx="11035866" cy="5265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4262">
                  <a:extLst>
                    <a:ext uri="{9D8B030D-6E8A-4147-A177-3AD203B41FA5}">
                      <a16:colId xmlns:a16="http://schemas.microsoft.com/office/drawing/2014/main" val="1024734688"/>
                    </a:ext>
                  </a:extLst>
                </a:gridCol>
                <a:gridCol w="663056">
                  <a:extLst>
                    <a:ext uri="{9D8B030D-6E8A-4147-A177-3AD203B41FA5}">
                      <a16:colId xmlns:a16="http://schemas.microsoft.com/office/drawing/2014/main" val="3642386142"/>
                    </a:ext>
                  </a:extLst>
                </a:gridCol>
                <a:gridCol w="824157">
                  <a:extLst>
                    <a:ext uri="{9D8B030D-6E8A-4147-A177-3AD203B41FA5}">
                      <a16:colId xmlns:a16="http://schemas.microsoft.com/office/drawing/2014/main" val="2329066641"/>
                    </a:ext>
                  </a:extLst>
                </a:gridCol>
                <a:gridCol w="959823">
                  <a:extLst>
                    <a:ext uri="{9D8B030D-6E8A-4147-A177-3AD203B41FA5}">
                      <a16:colId xmlns:a16="http://schemas.microsoft.com/office/drawing/2014/main" val="1037025493"/>
                    </a:ext>
                  </a:extLst>
                </a:gridCol>
                <a:gridCol w="825006">
                  <a:extLst>
                    <a:ext uri="{9D8B030D-6E8A-4147-A177-3AD203B41FA5}">
                      <a16:colId xmlns:a16="http://schemas.microsoft.com/office/drawing/2014/main" val="2568660774"/>
                    </a:ext>
                  </a:extLst>
                </a:gridCol>
                <a:gridCol w="217714">
                  <a:extLst>
                    <a:ext uri="{9D8B030D-6E8A-4147-A177-3AD203B41FA5}">
                      <a16:colId xmlns:a16="http://schemas.microsoft.com/office/drawing/2014/main" val="748036720"/>
                    </a:ext>
                  </a:extLst>
                </a:gridCol>
                <a:gridCol w="651188">
                  <a:extLst>
                    <a:ext uri="{9D8B030D-6E8A-4147-A177-3AD203B41FA5}">
                      <a16:colId xmlns:a16="http://schemas.microsoft.com/office/drawing/2014/main" val="747679362"/>
                    </a:ext>
                  </a:extLst>
                </a:gridCol>
                <a:gridCol w="825006">
                  <a:extLst>
                    <a:ext uri="{9D8B030D-6E8A-4147-A177-3AD203B41FA5}">
                      <a16:colId xmlns:a16="http://schemas.microsoft.com/office/drawing/2014/main" val="2871390548"/>
                    </a:ext>
                  </a:extLst>
                </a:gridCol>
                <a:gridCol w="959823">
                  <a:extLst>
                    <a:ext uri="{9D8B030D-6E8A-4147-A177-3AD203B41FA5}">
                      <a16:colId xmlns:a16="http://schemas.microsoft.com/office/drawing/2014/main" val="2992939880"/>
                    </a:ext>
                  </a:extLst>
                </a:gridCol>
                <a:gridCol w="795329">
                  <a:extLst>
                    <a:ext uri="{9D8B030D-6E8A-4147-A177-3AD203B41FA5}">
                      <a16:colId xmlns:a16="http://schemas.microsoft.com/office/drawing/2014/main" val="77965914"/>
                    </a:ext>
                  </a:extLst>
                </a:gridCol>
                <a:gridCol w="217714">
                  <a:extLst>
                    <a:ext uri="{9D8B030D-6E8A-4147-A177-3AD203B41FA5}">
                      <a16:colId xmlns:a16="http://schemas.microsoft.com/office/drawing/2014/main" val="1939473816"/>
                    </a:ext>
                  </a:extLst>
                </a:gridCol>
                <a:gridCol w="663056">
                  <a:extLst>
                    <a:ext uri="{9D8B030D-6E8A-4147-A177-3AD203B41FA5}">
                      <a16:colId xmlns:a16="http://schemas.microsoft.com/office/drawing/2014/main" val="3644369622"/>
                    </a:ext>
                  </a:extLst>
                </a:gridCol>
                <a:gridCol w="825006">
                  <a:extLst>
                    <a:ext uri="{9D8B030D-6E8A-4147-A177-3AD203B41FA5}">
                      <a16:colId xmlns:a16="http://schemas.microsoft.com/office/drawing/2014/main" val="1981843608"/>
                    </a:ext>
                  </a:extLst>
                </a:gridCol>
                <a:gridCol w="959823">
                  <a:extLst>
                    <a:ext uri="{9D8B030D-6E8A-4147-A177-3AD203B41FA5}">
                      <a16:colId xmlns:a16="http://schemas.microsoft.com/office/drawing/2014/main" val="137941648"/>
                    </a:ext>
                  </a:extLst>
                </a:gridCol>
                <a:gridCol w="624903">
                  <a:extLst>
                    <a:ext uri="{9D8B030D-6E8A-4147-A177-3AD203B41FA5}">
                      <a16:colId xmlns:a16="http://schemas.microsoft.com/office/drawing/2014/main" val="2477960954"/>
                    </a:ext>
                  </a:extLst>
                </a:gridCol>
              </a:tblGrid>
              <a:tr h="315311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Wildfire (FFS1)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RepBase2 / 2028OTBa2</a:t>
                      </a:r>
                      <a:endParaRPr lang="en-US" sz="10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Percent Difference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228812"/>
                  </a:ext>
                </a:extLst>
              </a:tr>
              <a:tr h="4256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State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Events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Acres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Tons Fuel Consumed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Tons PM</a:t>
                      </a:r>
                      <a:r>
                        <a:rPr lang="en-US" sz="900" baseline="-25000">
                          <a:effectLst/>
                        </a:rPr>
                        <a:t>2.5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Events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Acres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Tons Fuel Consumed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Tons PM</a:t>
                      </a:r>
                      <a:r>
                        <a:rPr lang="en-US" sz="900" baseline="-25000">
                          <a:effectLst/>
                        </a:rPr>
                        <a:t>2.5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Events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Acres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Tons Fuel Consumed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Tons PM</a:t>
                      </a:r>
                      <a:r>
                        <a:rPr lang="en-US" sz="900" baseline="-25000">
                          <a:effectLst/>
                        </a:rPr>
                        <a:t>2.5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80222274"/>
                  </a:ext>
                </a:extLst>
              </a:tr>
              <a:tr h="315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AZ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2,461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278,146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565,862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7,168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2,810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219,779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554,371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7,238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-12%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27%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2085670"/>
                  </a:ext>
                </a:extLst>
              </a:tr>
              <a:tr h="315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6,502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1,058,201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29,353,059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434,630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7,004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822,112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30,274,941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450,970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-7%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29%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-4%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3980052"/>
                  </a:ext>
                </a:extLst>
              </a:tr>
              <a:tr h="315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1,816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88,746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1,343,955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19,970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2,103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209,106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6,014,389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89,965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-14%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-58%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-78%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-78%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8872095"/>
                  </a:ext>
                </a:extLst>
              </a:tr>
              <a:tr h="315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ID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1,908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350,939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1,333,867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17,495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2,082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331,911</a:t>
                      </a:r>
                      <a:endParaRPr lang="en-US" sz="10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2,977,946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42,601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-8%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-55%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-59%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1499092"/>
                  </a:ext>
                </a:extLst>
              </a:tr>
              <a:tr h="315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MT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3,016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585,817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5,645,173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75,799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3,443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345,932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3,368,691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43,866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-12%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69%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68%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73%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9596090"/>
                  </a:ext>
                </a:extLst>
              </a:tr>
              <a:tr h="315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NV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1,233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221,413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730,140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9,169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1,540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268,607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643,098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7,437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-20%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-18%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23%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1057776"/>
                  </a:ext>
                </a:extLst>
              </a:tr>
              <a:tr h="315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NM 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3,298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914,977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1,116,799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11,131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4,418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543,192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893,910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9,760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-25%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68%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5702637"/>
                  </a:ext>
                </a:extLst>
              </a:tr>
              <a:tr h="315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ND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317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7,582</a:t>
                      </a:r>
                      <a:endParaRPr lang="en-US" sz="10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89,675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784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377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8,007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90,876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774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-16%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-5%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7670008"/>
                  </a:ext>
                </a:extLst>
              </a:tr>
              <a:tr h="315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OR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2,453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822,417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16,240,735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239,672</a:t>
                      </a:r>
                      <a:endParaRPr lang="en-US" sz="10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2,583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558,944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10,731,358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157,441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-5%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47%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51%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52%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6052730"/>
                  </a:ext>
                </a:extLst>
              </a:tr>
              <a:tr h="315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SD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740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292,610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4,146,708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43,847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891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321,681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4,649,179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49,242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-17%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-9%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-11%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-11%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0159394"/>
                  </a:ext>
                </a:extLst>
              </a:tr>
              <a:tr h="315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UT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1,194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478,045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1,771,838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24,057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1,382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295,023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1,257,384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17,174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-14%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62%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41%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40%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981834"/>
                  </a:ext>
                </a:extLst>
              </a:tr>
              <a:tr h="315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WA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1,500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243,934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12,817,841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192,062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1,566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184,553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9,378,215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140,516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-4%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32%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37%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37%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4488832"/>
                  </a:ext>
                </a:extLst>
              </a:tr>
              <a:tr h="3153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WY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2,187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347,097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1,065,757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10,175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2,478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367,253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1,098,031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10,982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-12%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-5%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-7%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4386469"/>
                  </a:ext>
                </a:extLst>
              </a:tr>
              <a:tr h="4256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28,625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5,689,923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76,221,409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1,085,959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32,677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4,476,101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71,932,389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1,027,966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-12%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27%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6%</a:t>
                      </a:r>
                      <a:endParaRPr lang="en-US" sz="10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35155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94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9EF55-CD40-49DB-BF53-71AF4450F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21" y="365125"/>
            <a:ext cx="10922479" cy="1148365"/>
          </a:xfrm>
        </p:spPr>
        <p:txBody>
          <a:bodyPr>
            <a:noAutofit/>
          </a:bodyPr>
          <a:lstStyle/>
          <a:p>
            <a:r>
              <a:rPr lang="en-US" sz="2500" b="1" dirty="0">
                <a:solidFill>
                  <a:schemeClr val="accent1">
                    <a:lumMod val="75000"/>
                  </a:schemeClr>
                </a:solidFill>
              </a:rPr>
              <a:t>Wildland Prescribed fire modeling sensitivity analysis (FFS2) 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Emissions Changes from constant RepBase2/2028OTBa2 fire activity, by State in the contiguous WESTAR-WRAP region, for Events, Acres, Fuel Consumed, and Tons of PM2.5</a:t>
            </a:r>
            <a:endParaRPr lang="en-US" sz="24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B362615-82B9-4291-B4EF-5C2B81E20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689816"/>
              </p:ext>
            </p:extLst>
          </p:nvPr>
        </p:nvGraphicFramePr>
        <p:xfrm>
          <a:off x="431321" y="1513490"/>
          <a:ext cx="11129508" cy="5092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953">
                  <a:extLst>
                    <a:ext uri="{9D8B030D-6E8A-4147-A177-3AD203B41FA5}">
                      <a16:colId xmlns:a16="http://schemas.microsoft.com/office/drawing/2014/main" val="2328452655"/>
                    </a:ext>
                  </a:extLst>
                </a:gridCol>
                <a:gridCol w="668683">
                  <a:extLst>
                    <a:ext uri="{9D8B030D-6E8A-4147-A177-3AD203B41FA5}">
                      <a16:colId xmlns:a16="http://schemas.microsoft.com/office/drawing/2014/main" val="2190049717"/>
                    </a:ext>
                  </a:extLst>
                </a:gridCol>
                <a:gridCol w="831150">
                  <a:extLst>
                    <a:ext uri="{9D8B030D-6E8A-4147-A177-3AD203B41FA5}">
                      <a16:colId xmlns:a16="http://schemas.microsoft.com/office/drawing/2014/main" val="3032832051"/>
                    </a:ext>
                  </a:extLst>
                </a:gridCol>
                <a:gridCol w="967967">
                  <a:extLst>
                    <a:ext uri="{9D8B030D-6E8A-4147-A177-3AD203B41FA5}">
                      <a16:colId xmlns:a16="http://schemas.microsoft.com/office/drawing/2014/main" val="2142212001"/>
                    </a:ext>
                  </a:extLst>
                </a:gridCol>
                <a:gridCol w="832006">
                  <a:extLst>
                    <a:ext uri="{9D8B030D-6E8A-4147-A177-3AD203B41FA5}">
                      <a16:colId xmlns:a16="http://schemas.microsoft.com/office/drawing/2014/main" val="1994360199"/>
                    </a:ext>
                  </a:extLst>
                </a:gridCol>
                <a:gridCol w="219562">
                  <a:extLst>
                    <a:ext uri="{9D8B030D-6E8A-4147-A177-3AD203B41FA5}">
                      <a16:colId xmlns:a16="http://schemas.microsoft.com/office/drawing/2014/main" val="615335739"/>
                    </a:ext>
                  </a:extLst>
                </a:gridCol>
                <a:gridCol w="656713">
                  <a:extLst>
                    <a:ext uri="{9D8B030D-6E8A-4147-A177-3AD203B41FA5}">
                      <a16:colId xmlns:a16="http://schemas.microsoft.com/office/drawing/2014/main" val="1365254865"/>
                    </a:ext>
                  </a:extLst>
                </a:gridCol>
                <a:gridCol w="832006">
                  <a:extLst>
                    <a:ext uri="{9D8B030D-6E8A-4147-A177-3AD203B41FA5}">
                      <a16:colId xmlns:a16="http://schemas.microsoft.com/office/drawing/2014/main" val="2547145352"/>
                    </a:ext>
                  </a:extLst>
                </a:gridCol>
                <a:gridCol w="967967">
                  <a:extLst>
                    <a:ext uri="{9D8B030D-6E8A-4147-A177-3AD203B41FA5}">
                      <a16:colId xmlns:a16="http://schemas.microsoft.com/office/drawing/2014/main" val="990180220"/>
                    </a:ext>
                  </a:extLst>
                </a:gridCol>
                <a:gridCol w="802078">
                  <a:extLst>
                    <a:ext uri="{9D8B030D-6E8A-4147-A177-3AD203B41FA5}">
                      <a16:colId xmlns:a16="http://schemas.microsoft.com/office/drawing/2014/main" val="1823062592"/>
                    </a:ext>
                  </a:extLst>
                </a:gridCol>
                <a:gridCol w="219562">
                  <a:extLst>
                    <a:ext uri="{9D8B030D-6E8A-4147-A177-3AD203B41FA5}">
                      <a16:colId xmlns:a16="http://schemas.microsoft.com/office/drawing/2014/main" val="2788198113"/>
                    </a:ext>
                  </a:extLst>
                </a:gridCol>
                <a:gridCol w="668683">
                  <a:extLst>
                    <a:ext uri="{9D8B030D-6E8A-4147-A177-3AD203B41FA5}">
                      <a16:colId xmlns:a16="http://schemas.microsoft.com/office/drawing/2014/main" val="3674419189"/>
                    </a:ext>
                  </a:extLst>
                </a:gridCol>
                <a:gridCol w="832006">
                  <a:extLst>
                    <a:ext uri="{9D8B030D-6E8A-4147-A177-3AD203B41FA5}">
                      <a16:colId xmlns:a16="http://schemas.microsoft.com/office/drawing/2014/main" val="664339472"/>
                    </a:ext>
                  </a:extLst>
                </a:gridCol>
                <a:gridCol w="967967">
                  <a:extLst>
                    <a:ext uri="{9D8B030D-6E8A-4147-A177-3AD203B41FA5}">
                      <a16:colId xmlns:a16="http://schemas.microsoft.com/office/drawing/2014/main" val="1948811848"/>
                    </a:ext>
                  </a:extLst>
                </a:gridCol>
                <a:gridCol w="630205">
                  <a:extLst>
                    <a:ext uri="{9D8B030D-6E8A-4147-A177-3AD203B41FA5}">
                      <a16:colId xmlns:a16="http://schemas.microsoft.com/office/drawing/2014/main" val="4150361068"/>
                    </a:ext>
                  </a:extLst>
                </a:gridCol>
              </a:tblGrid>
              <a:tr h="311453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Prescribed Burning (FFS2)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RepBase2 / 2028OTBa2</a:t>
                      </a:r>
                      <a:endParaRPr lang="en-US" sz="10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Percent Difference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367695"/>
                  </a:ext>
                </a:extLst>
              </a:tr>
              <a:tr h="4204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State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Events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Acres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Tons Fuel Consumed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Tons PM</a:t>
                      </a:r>
                      <a:r>
                        <a:rPr lang="en-US" sz="900" baseline="-25000">
                          <a:effectLst/>
                        </a:rPr>
                        <a:t>2.5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Events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Acres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Tons Fuel Consumed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Tons PM</a:t>
                      </a:r>
                      <a:r>
                        <a:rPr lang="en-US" sz="900" baseline="-25000">
                          <a:effectLst/>
                        </a:rPr>
                        <a:t>2.5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Events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Acres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Tons Fuel Consumed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Tons PM</a:t>
                      </a:r>
                      <a:r>
                        <a:rPr lang="en-US" sz="900" baseline="-25000">
                          <a:effectLst/>
                        </a:rPr>
                        <a:t>2.5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61184709"/>
                  </a:ext>
                </a:extLst>
              </a:tr>
              <a:tr h="311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AZ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595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185,102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1,239,269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18,491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595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141,195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907,285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13,533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31%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37%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37%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7027178"/>
                  </a:ext>
                </a:extLst>
              </a:tr>
              <a:tr h="311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993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184,688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3,280,671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48,672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993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130,965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2,197,780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32,518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41%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49%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50%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58474421"/>
                  </a:ext>
                </a:extLst>
              </a:tr>
              <a:tr h="311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374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88,032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983,959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14,674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374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48,732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475,867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7,070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81%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107%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108%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9640129"/>
                  </a:ext>
                </a:extLst>
              </a:tr>
              <a:tr h="311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ID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1,824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268,469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3,600,038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53,594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1,824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137,990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1,905,385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28,367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95%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89%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89%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7288644"/>
                  </a:ext>
                </a:extLst>
              </a:tr>
              <a:tr h="311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MT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1,480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201,931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2,507,741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35,679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1,481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161,093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1,837,448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25,822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36%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38%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8321182"/>
                  </a:ext>
                </a:extLst>
              </a:tr>
              <a:tr h="311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NV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22,369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130,444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1,872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16,270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72,430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1,013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37%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80%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85%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9297315"/>
                  </a:ext>
                </a:extLst>
              </a:tr>
              <a:tr h="311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NM 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113,215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745,557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11,039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88,247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511,013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7,530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28%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46%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47%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6005119"/>
                  </a:ext>
                </a:extLst>
              </a:tr>
              <a:tr h="311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ND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214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47,591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232,775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2,375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214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39,193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197,939</a:t>
                      </a:r>
                      <a:endParaRPr lang="en-US" sz="10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2,013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21%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0549603"/>
                  </a:ext>
                </a:extLst>
              </a:tr>
              <a:tr h="311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OR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2,525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378,621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5,298,344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77,827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2,525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302,136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4,218,348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61,808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26%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26%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2865831"/>
                  </a:ext>
                </a:extLst>
              </a:tr>
              <a:tr h="311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SD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394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112,840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2,287,843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33,795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394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64,568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1,062,962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15,449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75%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115%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119%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0650984"/>
                  </a:ext>
                </a:extLst>
              </a:tr>
              <a:tr h="311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UT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224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220,746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1,565,240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22,939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224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71,512</a:t>
                      </a:r>
                      <a:endParaRPr lang="en-US" sz="10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486,573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7,116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209%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222%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222%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7319284"/>
                  </a:ext>
                </a:extLst>
              </a:tr>
              <a:tr h="311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WA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1,278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147,728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1,890,834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28,087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1,278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123,228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1,540,525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22,864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23%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23%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5567383"/>
                  </a:ext>
                </a:extLst>
              </a:tr>
              <a:tr h="311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WY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283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70,749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867,832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12,624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283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43,306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421,667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6,021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63%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106%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110%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180186"/>
                  </a:ext>
                </a:extLst>
              </a:tr>
              <a:tr h="311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10,537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2,042,079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24,630,545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361,670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10,538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1,368,436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15,835,221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231,125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49%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56%</a:t>
                      </a:r>
                      <a:endParaRPr lang="en-US" sz="10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56%</a:t>
                      </a:r>
                      <a:endParaRPr lang="en-US" sz="10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7811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886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708</Words>
  <Application>Microsoft Office PowerPoint</Application>
  <PresentationFormat>Widescreen</PresentationFormat>
  <Paragraphs>462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Office Theme</vt:lpstr>
      <vt:lpstr>Wildfire modeling sensitivity analysis (FFS1)  Emissions Changes from constant RepBase2/2028OTBa2 fire activity, by State in the contiguous WESTAR-WRAP region, for Events, Acres, Fuel Consumed, and Tons of PM2.5 </vt:lpstr>
      <vt:lpstr>Wildland Prescribed fire modeling sensitivity analysis (FFS2)  Emissions Changes from constant RepBase2/2028OTBa2 fire activity, by State in the contiguous WESTAR-WRAP region, for Events, Acres, Fuel Consumed, and Tons of PM2.5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Brewer</dc:creator>
  <cp:lastModifiedBy>Tom Moore</cp:lastModifiedBy>
  <cp:revision>23</cp:revision>
  <cp:lastPrinted>2021-07-20T17:40:48Z</cp:lastPrinted>
  <dcterms:created xsi:type="dcterms:W3CDTF">2021-07-09T01:19:51Z</dcterms:created>
  <dcterms:modified xsi:type="dcterms:W3CDTF">2021-07-26T20:23:42Z</dcterms:modified>
</cp:coreProperties>
</file>